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96" r:id="rId2"/>
    <p:sldId id="294" r:id="rId3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3F5A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E269D01E-BC32-4049-B463-5C60D7B0CCD2}" styleName="Themed Style 2 - Accent 4">
    <a:tblBg>
      <a:fillRef idx="3">
        <a:schemeClr val="accent4"/>
      </a:fillRef>
      <a:effectRef idx="3">
        <a:schemeClr val="accent4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4">
                <a:tint val="50000"/>
              </a:schemeClr>
            </a:lnRef>
          </a:left>
          <a:right>
            <a:lnRef idx="1">
              <a:schemeClr val="accent4">
                <a:tint val="50000"/>
              </a:schemeClr>
            </a:lnRef>
          </a:right>
          <a:top>
            <a:lnRef idx="1">
              <a:schemeClr val="accent4">
                <a:tint val="50000"/>
              </a:schemeClr>
            </a:lnRef>
          </a:top>
          <a:bottom>
            <a:lnRef idx="1">
              <a:schemeClr val="accent4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5DA37D80-6434-44D0-A028-1B22A696006F}" styleName="Light Style 3 - Acc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>
        <p:scale>
          <a:sx n="92" d="100"/>
          <a:sy n="92" d="100"/>
        </p:scale>
        <p:origin x="1877" y="-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1935D-4635-4A10-B26D-3F8F9F3BE338}" type="datetimeFigureOut">
              <a:rPr lang="ar-AE" smtClean="0"/>
              <a:t>24/06/1442</a:t>
            </a:fld>
            <a:endParaRPr lang="ar-A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A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B6DDF-9E97-40B4-A816-50AD01541489}" type="slidenum">
              <a:rPr lang="ar-AE" smtClean="0"/>
              <a:t>‹#›</a:t>
            </a:fld>
            <a:endParaRPr lang="ar-AE"/>
          </a:p>
        </p:txBody>
      </p:sp>
    </p:spTree>
    <p:extLst>
      <p:ext uri="{BB962C8B-B14F-4D97-AF65-F5344CB8AC3E}">
        <p14:creationId xmlns:p14="http://schemas.microsoft.com/office/powerpoint/2010/main" val="22907230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1935D-4635-4A10-B26D-3F8F9F3BE338}" type="datetimeFigureOut">
              <a:rPr lang="ar-AE" smtClean="0"/>
              <a:t>24/06/1442</a:t>
            </a:fld>
            <a:endParaRPr lang="ar-A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A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B6DDF-9E97-40B4-A816-50AD01541489}" type="slidenum">
              <a:rPr lang="ar-AE" smtClean="0"/>
              <a:t>‹#›</a:t>
            </a:fld>
            <a:endParaRPr lang="ar-AE"/>
          </a:p>
        </p:txBody>
      </p:sp>
    </p:spTree>
    <p:extLst>
      <p:ext uri="{BB962C8B-B14F-4D97-AF65-F5344CB8AC3E}">
        <p14:creationId xmlns:p14="http://schemas.microsoft.com/office/powerpoint/2010/main" val="38721049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1935D-4635-4A10-B26D-3F8F9F3BE338}" type="datetimeFigureOut">
              <a:rPr lang="ar-AE" smtClean="0"/>
              <a:t>24/06/1442</a:t>
            </a:fld>
            <a:endParaRPr lang="ar-A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A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B6DDF-9E97-40B4-A816-50AD01541489}" type="slidenum">
              <a:rPr lang="ar-AE" smtClean="0"/>
              <a:t>‹#›</a:t>
            </a:fld>
            <a:endParaRPr lang="ar-AE"/>
          </a:p>
        </p:txBody>
      </p:sp>
    </p:spTree>
    <p:extLst>
      <p:ext uri="{BB962C8B-B14F-4D97-AF65-F5344CB8AC3E}">
        <p14:creationId xmlns:p14="http://schemas.microsoft.com/office/powerpoint/2010/main" val="29254219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1935D-4635-4A10-B26D-3F8F9F3BE338}" type="datetimeFigureOut">
              <a:rPr lang="ar-AE" smtClean="0"/>
              <a:t>24/06/1442</a:t>
            </a:fld>
            <a:endParaRPr lang="ar-A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A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B6DDF-9E97-40B4-A816-50AD01541489}" type="slidenum">
              <a:rPr lang="ar-AE" smtClean="0"/>
              <a:t>‹#›</a:t>
            </a:fld>
            <a:endParaRPr lang="ar-AE"/>
          </a:p>
        </p:txBody>
      </p:sp>
    </p:spTree>
    <p:extLst>
      <p:ext uri="{BB962C8B-B14F-4D97-AF65-F5344CB8AC3E}">
        <p14:creationId xmlns:p14="http://schemas.microsoft.com/office/powerpoint/2010/main" val="8697643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1935D-4635-4A10-B26D-3F8F9F3BE338}" type="datetimeFigureOut">
              <a:rPr lang="ar-AE" smtClean="0"/>
              <a:t>24/06/1442</a:t>
            </a:fld>
            <a:endParaRPr lang="ar-A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A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B6DDF-9E97-40B4-A816-50AD01541489}" type="slidenum">
              <a:rPr lang="ar-AE" smtClean="0"/>
              <a:t>‹#›</a:t>
            </a:fld>
            <a:endParaRPr lang="ar-AE"/>
          </a:p>
        </p:txBody>
      </p:sp>
    </p:spTree>
    <p:extLst>
      <p:ext uri="{BB962C8B-B14F-4D97-AF65-F5344CB8AC3E}">
        <p14:creationId xmlns:p14="http://schemas.microsoft.com/office/powerpoint/2010/main" val="11227578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1935D-4635-4A10-B26D-3F8F9F3BE338}" type="datetimeFigureOut">
              <a:rPr lang="ar-AE" smtClean="0"/>
              <a:t>24/06/1442</a:t>
            </a:fld>
            <a:endParaRPr lang="ar-A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A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B6DDF-9E97-40B4-A816-50AD01541489}" type="slidenum">
              <a:rPr lang="ar-AE" smtClean="0"/>
              <a:t>‹#›</a:t>
            </a:fld>
            <a:endParaRPr lang="ar-AE"/>
          </a:p>
        </p:txBody>
      </p:sp>
    </p:spTree>
    <p:extLst>
      <p:ext uri="{BB962C8B-B14F-4D97-AF65-F5344CB8AC3E}">
        <p14:creationId xmlns:p14="http://schemas.microsoft.com/office/powerpoint/2010/main" val="13429777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1935D-4635-4A10-B26D-3F8F9F3BE338}" type="datetimeFigureOut">
              <a:rPr lang="ar-AE" smtClean="0"/>
              <a:t>24/06/1442</a:t>
            </a:fld>
            <a:endParaRPr lang="ar-A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A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B6DDF-9E97-40B4-A816-50AD01541489}" type="slidenum">
              <a:rPr lang="ar-AE" smtClean="0"/>
              <a:t>‹#›</a:t>
            </a:fld>
            <a:endParaRPr lang="ar-AE"/>
          </a:p>
        </p:txBody>
      </p:sp>
    </p:spTree>
    <p:extLst>
      <p:ext uri="{BB962C8B-B14F-4D97-AF65-F5344CB8AC3E}">
        <p14:creationId xmlns:p14="http://schemas.microsoft.com/office/powerpoint/2010/main" val="810238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1935D-4635-4A10-B26D-3F8F9F3BE338}" type="datetimeFigureOut">
              <a:rPr lang="ar-AE" smtClean="0"/>
              <a:t>24/06/1442</a:t>
            </a:fld>
            <a:endParaRPr lang="ar-A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A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B6DDF-9E97-40B4-A816-50AD01541489}" type="slidenum">
              <a:rPr lang="ar-AE" smtClean="0"/>
              <a:t>‹#›</a:t>
            </a:fld>
            <a:endParaRPr lang="ar-AE"/>
          </a:p>
        </p:txBody>
      </p:sp>
    </p:spTree>
    <p:extLst>
      <p:ext uri="{BB962C8B-B14F-4D97-AF65-F5344CB8AC3E}">
        <p14:creationId xmlns:p14="http://schemas.microsoft.com/office/powerpoint/2010/main" val="28383593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1935D-4635-4A10-B26D-3F8F9F3BE338}" type="datetimeFigureOut">
              <a:rPr lang="ar-AE" smtClean="0"/>
              <a:t>24/06/1442</a:t>
            </a:fld>
            <a:endParaRPr lang="ar-A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A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B6DDF-9E97-40B4-A816-50AD01541489}" type="slidenum">
              <a:rPr lang="ar-AE" smtClean="0"/>
              <a:t>‹#›</a:t>
            </a:fld>
            <a:endParaRPr lang="ar-AE"/>
          </a:p>
        </p:txBody>
      </p:sp>
    </p:spTree>
    <p:extLst>
      <p:ext uri="{BB962C8B-B14F-4D97-AF65-F5344CB8AC3E}">
        <p14:creationId xmlns:p14="http://schemas.microsoft.com/office/powerpoint/2010/main" val="33982351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1935D-4635-4A10-B26D-3F8F9F3BE338}" type="datetimeFigureOut">
              <a:rPr lang="ar-AE" smtClean="0"/>
              <a:t>24/06/1442</a:t>
            </a:fld>
            <a:endParaRPr lang="ar-A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A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B6DDF-9E97-40B4-A816-50AD01541489}" type="slidenum">
              <a:rPr lang="ar-AE" smtClean="0"/>
              <a:t>‹#›</a:t>
            </a:fld>
            <a:endParaRPr lang="ar-AE"/>
          </a:p>
        </p:txBody>
      </p:sp>
    </p:spTree>
    <p:extLst>
      <p:ext uri="{BB962C8B-B14F-4D97-AF65-F5344CB8AC3E}">
        <p14:creationId xmlns:p14="http://schemas.microsoft.com/office/powerpoint/2010/main" val="22234940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1935D-4635-4A10-B26D-3F8F9F3BE338}" type="datetimeFigureOut">
              <a:rPr lang="ar-AE" smtClean="0"/>
              <a:t>24/06/1442</a:t>
            </a:fld>
            <a:endParaRPr lang="ar-A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A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B6DDF-9E97-40B4-A816-50AD01541489}" type="slidenum">
              <a:rPr lang="ar-AE" smtClean="0"/>
              <a:t>‹#›</a:t>
            </a:fld>
            <a:endParaRPr lang="ar-AE"/>
          </a:p>
        </p:txBody>
      </p:sp>
    </p:spTree>
    <p:extLst>
      <p:ext uri="{BB962C8B-B14F-4D97-AF65-F5344CB8AC3E}">
        <p14:creationId xmlns:p14="http://schemas.microsoft.com/office/powerpoint/2010/main" val="36531508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E1935D-4635-4A10-B26D-3F8F9F3BE338}" type="datetimeFigureOut">
              <a:rPr lang="ar-AE" smtClean="0"/>
              <a:t>24/06/1442</a:t>
            </a:fld>
            <a:endParaRPr lang="ar-A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A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7B6DDF-9E97-40B4-A816-50AD01541489}" type="slidenum">
              <a:rPr lang="ar-AE" smtClean="0"/>
              <a:t>‹#›</a:t>
            </a:fld>
            <a:endParaRPr lang="ar-AE"/>
          </a:p>
        </p:txBody>
      </p:sp>
    </p:spTree>
    <p:extLst>
      <p:ext uri="{BB962C8B-B14F-4D97-AF65-F5344CB8AC3E}">
        <p14:creationId xmlns:p14="http://schemas.microsoft.com/office/powerpoint/2010/main" val="24572704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1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r" defTabSz="685800" rtl="1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r" defTabSz="685800" rtl="1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r" defTabSz="685800" rtl="1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r" defTabSz="685800" rtl="1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r" defTabSz="685800" rtl="1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r" defTabSz="685800" rtl="1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r" defTabSz="685800" rtl="1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r" defTabSz="685800" rtl="1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r" defTabSz="685800" rtl="1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3">
            <a:extLst>
              <a:ext uri="{FF2B5EF4-FFF2-40B4-BE49-F238E27FC236}">
                <a16:creationId xmlns:a16="http://schemas.microsoft.com/office/drawing/2014/main" id="{4577DCAA-A6B5-4CDE-8BF9-0EEA516C034F}"/>
              </a:ext>
            </a:extLst>
          </p:cNvPr>
          <p:cNvSpPr/>
          <p:nvPr/>
        </p:nvSpPr>
        <p:spPr>
          <a:xfrm>
            <a:off x="308195" y="822260"/>
            <a:ext cx="6098515" cy="1163495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r" rtl="1"/>
            <a:r>
              <a:rPr lang="ar-AE" sz="1400" b="1" dirty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أهداف الدّرس : </a:t>
            </a:r>
          </a:p>
          <a:p>
            <a:pPr algn="r" rtl="1"/>
            <a:r>
              <a:rPr lang="ar-AE" sz="1400" dirty="0">
                <a:solidFill>
                  <a:schemeClr val="tx1"/>
                </a:solidFill>
              </a:rPr>
              <a:t>4- أن يدلل أن التشدد و التطرف ليسا من الإسلام </a:t>
            </a:r>
          </a:p>
          <a:p>
            <a:pPr algn="r" rtl="1"/>
            <a:r>
              <a:rPr lang="ar-AE" sz="1400" dirty="0">
                <a:solidFill>
                  <a:schemeClr val="tx1"/>
                </a:solidFill>
              </a:rPr>
              <a:t>5- أن يفرق بين اليسر في الإسلام والتشدد والتساهل 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7D2FDBB-986F-4940-B613-F33BE9EE246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9876" y="887339"/>
            <a:ext cx="1044624" cy="1033335"/>
          </a:xfrm>
          <a:prstGeom prst="rect">
            <a:avLst/>
          </a:prstGeom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0B1DBA96-A30C-432A-AAC2-C6B322A89FEF}"/>
              </a:ext>
            </a:extLst>
          </p:cNvPr>
          <p:cNvSpPr txBox="1">
            <a:spLocks/>
          </p:cNvSpPr>
          <p:nvPr/>
        </p:nvSpPr>
        <p:spPr>
          <a:xfrm>
            <a:off x="2318415" y="223661"/>
            <a:ext cx="3430982" cy="360040"/>
          </a:xfrm>
          <a:prstGeom prst="rect">
            <a:avLst/>
          </a:prstGeom>
          <a:noFill/>
        </p:spPr>
        <p:txBody>
          <a:bodyPr vert="horz" lIns="91440" tIns="45720" rIns="91440" bIns="45720" rtlCol="1" anchor="ctr">
            <a:no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>
            <a:lvl1pPr algn="ctr" defTabSz="914400" rtl="1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ar-AE" sz="2000" b="1" dirty="0">
                <a:ln/>
                <a:solidFill>
                  <a:schemeClr val="accent3"/>
                </a:solidFill>
              </a:rPr>
              <a:t>عنوان الدرس </a:t>
            </a:r>
            <a:r>
              <a:rPr lang="ar-AE" sz="2000" b="1" dirty="0">
                <a:ln/>
                <a:solidFill>
                  <a:srgbClr val="C00000"/>
                </a:solidFill>
              </a:rPr>
              <a:t>:  الدين يسر</a:t>
            </a:r>
          </a:p>
        </p:txBody>
      </p:sp>
      <p:sp>
        <p:nvSpPr>
          <p:cNvPr id="9" name="Hexagon 8">
            <a:extLst>
              <a:ext uri="{FF2B5EF4-FFF2-40B4-BE49-F238E27FC236}">
                <a16:creationId xmlns:a16="http://schemas.microsoft.com/office/drawing/2014/main" id="{DFB2E9A5-9406-48AE-8D31-CA2A28A2BD3D}"/>
              </a:ext>
            </a:extLst>
          </p:cNvPr>
          <p:cNvSpPr/>
          <p:nvPr/>
        </p:nvSpPr>
        <p:spPr>
          <a:xfrm>
            <a:off x="5759674" y="159005"/>
            <a:ext cx="561781" cy="437512"/>
          </a:xfrm>
          <a:prstGeom prst="hexagon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2000" b="1" dirty="0">
                <a:solidFill>
                  <a:srgbClr val="C00000"/>
                </a:solidFill>
              </a:rPr>
              <a:t>2</a:t>
            </a:r>
            <a:endParaRPr lang="ar-AE" sz="2000" b="1" dirty="0">
              <a:solidFill>
                <a:srgbClr val="C00000"/>
              </a:solidFill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D6001A8-A6CF-4061-9322-8308A06F89F7}"/>
              </a:ext>
            </a:extLst>
          </p:cNvPr>
          <p:cNvSpPr/>
          <p:nvPr/>
        </p:nvSpPr>
        <p:spPr>
          <a:xfrm>
            <a:off x="363638" y="61240"/>
            <a:ext cx="1994263" cy="675624"/>
          </a:xfrm>
          <a:prstGeom prst="rect">
            <a:avLst/>
          </a:prstGeom>
          <a:solidFill>
            <a:schemeClr val="bg1"/>
          </a:solidFill>
          <a:ln>
            <a:noFill/>
            <a:prstDash val="dash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r" rtl="1"/>
            <a:r>
              <a:rPr lang="ar-AE" dirty="0">
                <a:solidFill>
                  <a:srgbClr val="C00000"/>
                </a:solidFill>
              </a:rPr>
              <a:t>الاسم : </a:t>
            </a:r>
            <a:r>
              <a:rPr lang="ar-AE" sz="1000" dirty="0">
                <a:solidFill>
                  <a:srgbClr val="C00000"/>
                </a:solidFill>
              </a:rPr>
              <a:t>..................................</a:t>
            </a:r>
            <a:r>
              <a:rPr lang="ar-AE" dirty="0">
                <a:solidFill>
                  <a:srgbClr val="C00000"/>
                </a:solidFill>
              </a:rPr>
              <a:t> </a:t>
            </a:r>
          </a:p>
          <a:p>
            <a:pPr algn="r" rtl="1"/>
            <a:r>
              <a:rPr lang="ar-AE" dirty="0">
                <a:solidFill>
                  <a:srgbClr val="C00000"/>
                </a:solidFill>
              </a:rPr>
              <a:t>الشعبة </a:t>
            </a:r>
            <a:r>
              <a:rPr lang="ar-AE" sz="1000" dirty="0">
                <a:solidFill>
                  <a:srgbClr val="C00000"/>
                </a:solidFill>
              </a:rPr>
              <a:t>:..................................</a:t>
            </a:r>
            <a:endParaRPr lang="ar-AE" dirty="0">
              <a:solidFill>
                <a:srgbClr val="C00000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9EE9483-EB42-4212-80CE-00AC9A24B043}"/>
              </a:ext>
            </a:extLst>
          </p:cNvPr>
          <p:cNvSpPr txBox="1"/>
          <p:nvPr/>
        </p:nvSpPr>
        <p:spPr>
          <a:xfrm>
            <a:off x="393431" y="2157686"/>
            <a:ext cx="5855250" cy="353943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 rtl="1"/>
            <a:r>
              <a:rPr lang="ar-AE" sz="1600" b="1" dirty="0">
                <a:solidFill>
                  <a:srgbClr val="C00000"/>
                </a:solidFill>
              </a:rPr>
              <a:t>5- كيف نرد على من يقول إنّ الإسلام ليس دين يسر لأنّ الصّلاة لا تسقط عن المسلم بأي حال من الأحوال ؟ ( إجابتين ) </a:t>
            </a:r>
          </a:p>
          <a:p>
            <a:pPr algn="r"/>
            <a:r>
              <a:rPr lang="ar-AE" sz="1600" dirty="0">
                <a:solidFill>
                  <a:prstClr val="black"/>
                </a:solidFill>
              </a:rPr>
              <a:t>□ إنّ الإسلام سهّل آداء الصّلاة على المسافر بالجمع والقصر .</a:t>
            </a:r>
          </a:p>
          <a:p>
            <a:pPr algn="r"/>
            <a:r>
              <a:rPr lang="ar-AE" sz="1600" dirty="0">
                <a:solidFill>
                  <a:prstClr val="black"/>
                </a:solidFill>
              </a:rPr>
              <a:t>□ إنّ ركن الصّلاة لا يسقط على المسلم مهما كانت أحواله الصّحية .</a:t>
            </a:r>
            <a:endParaRPr lang="ar-AE" sz="1600" dirty="0"/>
          </a:p>
          <a:p>
            <a:pPr algn="r"/>
            <a:r>
              <a:rPr lang="ar-AE" sz="1600" dirty="0">
                <a:solidFill>
                  <a:prstClr val="black"/>
                </a:solidFill>
              </a:rPr>
              <a:t>□ إنّ الإسلام </a:t>
            </a:r>
            <a:r>
              <a:rPr lang="ar-SA" sz="1600" dirty="0">
                <a:solidFill>
                  <a:prstClr val="black"/>
                </a:solidFill>
              </a:rPr>
              <a:t>لم يضع رخصاً للصلاة لأنها عمود الدين .</a:t>
            </a:r>
            <a:endParaRPr lang="ar-AE" sz="1600" dirty="0">
              <a:solidFill>
                <a:prstClr val="black"/>
              </a:solidFill>
            </a:endParaRPr>
          </a:p>
          <a:p>
            <a:pPr algn="r"/>
            <a:r>
              <a:rPr lang="ar-AE" sz="1600" dirty="0">
                <a:solidFill>
                  <a:prstClr val="black"/>
                </a:solidFill>
              </a:rPr>
              <a:t>□ إنّ الإسلام رخّص آداء الصّلاة على الهيئة التي تناسب الإنسان عند عجزه .</a:t>
            </a:r>
            <a:endParaRPr lang="en-US" sz="1600" dirty="0">
              <a:solidFill>
                <a:prstClr val="black"/>
              </a:solidFill>
            </a:endParaRPr>
          </a:p>
          <a:p>
            <a:pPr algn="r"/>
            <a:endParaRPr lang="en-US" sz="1600" dirty="0">
              <a:solidFill>
                <a:prstClr val="black"/>
              </a:solidFill>
            </a:endParaRPr>
          </a:p>
          <a:p>
            <a:pPr algn="r" rtl="1"/>
            <a:r>
              <a:rPr lang="ar-AE" sz="1600" b="1" dirty="0">
                <a:solidFill>
                  <a:srgbClr val="C00000"/>
                </a:solidFill>
              </a:rPr>
              <a:t>6- من مظاهر التيسير في الإسلام للمسافر  ( إجابتين ) :</a:t>
            </a:r>
          </a:p>
          <a:p>
            <a:pPr algn="r" rtl="1"/>
            <a:r>
              <a:rPr lang="ar-AE" sz="1600" dirty="0"/>
              <a:t> □</a:t>
            </a:r>
            <a:r>
              <a:rPr lang="ar-AE" sz="1600" dirty="0">
                <a:latin typeface="STZhongsong"/>
              </a:rPr>
              <a:t> </a:t>
            </a:r>
            <a:r>
              <a:rPr lang="ar-AE" sz="1600" dirty="0"/>
              <a:t> الجمع والقصر  □</a:t>
            </a:r>
            <a:r>
              <a:rPr lang="ar-AE" sz="1600" dirty="0">
                <a:latin typeface="STZhongsong"/>
              </a:rPr>
              <a:t> التيمم عند وجود الماء</a:t>
            </a:r>
            <a:r>
              <a:rPr lang="ar-AE" sz="1600" dirty="0"/>
              <a:t>  □</a:t>
            </a:r>
            <a:r>
              <a:rPr lang="ar-AE" sz="1600" dirty="0">
                <a:latin typeface="STZhongsong"/>
              </a:rPr>
              <a:t>  الإفطار في رمضان .</a:t>
            </a:r>
            <a:endParaRPr lang="ar-AE" sz="1600" dirty="0"/>
          </a:p>
          <a:p>
            <a:pPr algn="r" rtl="1"/>
            <a:endParaRPr lang="ar-AE" sz="1600" dirty="0"/>
          </a:p>
          <a:p>
            <a:pPr algn="r" rtl="1"/>
            <a:r>
              <a:rPr lang="ar-AE" sz="1600" b="1" dirty="0">
                <a:solidFill>
                  <a:srgbClr val="C00000"/>
                </a:solidFill>
              </a:rPr>
              <a:t>7- من مظاهر التيسير في الإسلام للمريض  :</a:t>
            </a:r>
          </a:p>
          <a:p>
            <a:pPr algn="r" rtl="1"/>
            <a:r>
              <a:rPr lang="ar-AE" sz="1600" dirty="0"/>
              <a:t>□</a:t>
            </a:r>
            <a:r>
              <a:rPr lang="ar-AE" sz="1600" dirty="0">
                <a:latin typeface="STZhongsong"/>
              </a:rPr>
              <a:t> </a:t>
            </a:r>
            <a:r>
              <a:rPr lang="ar-AE" sz="1600" dirty="0"/>
              <a:t> تسقط عنه الصلاة              □</a:t>
            </a:r>
            <a:r>
              <a:rPr lang="ar-AE" sz="1600" dirty="0">
                <a:latin typeface="STZhongsong"/>
              </a:rPr>
              <a:t> يصلي جالسا إذا لم يستطع القيام  </a:t>
            </a:r>
            <a:endParaRPr lang="ar-AE" sz="1600" dirty="0"/>
          </a:p>
          <a:p>
            <a:pPr algn="r"/>
            <a:endParaRPr lang="ar-AE" sz="1600" dirty="0">
              <a:solidFill>
                <a:prstClr val="black"/>
              </a:solidFill>
            </a:endParaRPr>
          </a:p>
          <a:p>
            <a:pPr algn="r"/>
            <a:endParaRPr lang="ar-AE" sz="1600" dirty="0">
              <a:solidFill>
                <a:prstClr val="black"/>
              </a:solidFill>
            </a:endParaRPr>
          </a:p>
        </p:txBody>
      </p:sp>
      <p:sp>
        <p:nvSpPr>
          <p:cNvPr id="17" name="مستطيل: زوايا مستديرة 3"/>
          <p:cNvSpPr/>
          <p:nvPr/>
        </p:nvSpPr>
        <p:spPr>
          <a:xfrm>
            <a:off x="2739634" y="6198604"/>
            <a:ext cx="1535811" cy="399088"/>
          </a:xfrm>
          <a:prstGeom prst="roundRect">
            <a:avLst/>
          </a:prstGeom>
          <a:solidFill>
            <a:schemeClr val="bg2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AE" b="1" dirty="0">
                <a:solidFill>
                  <a:srgbClr val="C00000"/>
                </a:solidFill>
              </a:rPr>
              <a:t>التوسط</a:t>
            </a:r>
          </a:p>
        </p:txBody>
      </p:sp>
      <p:sp>
        <p:nvSpPr>
          <p:cNvPr id="18" name="مستطيل: زوايا مستديرة 3"/>
          <p:cNvSpPr/>
          <p:nvPr/>
        </p:nvSpPr>
        <p:spPr>
          <a:xfrm>
            <a:off x="4991768" y="6198604"/>
            <a:ext cx="1535811" cy="399088"/>
          </a:xfrm>
          <a:prstGeom prst="roundRect">
            <a:avLst/>
          </a:prstGeom>
          <a:solidFill>
            <a:schemeClr val="bg2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AE" b="1" dirty="0">
                <a:solidFill>
                  <a:srgbClr val="C00000"/>
                </a:solidFill>
              </a:rPr>
              <a:t>التشدد</a:t>
            </a:r>
          </a:p>
        </p:txBody>
      </p:sp>
      <p:sp>
        <p:nvSpPr>
          <p:cNvPr id="19" name="مستطيل: زوايا مستديرة 3"/>
          <p:cNvSpPr/>
          <p:nvPr/>
        </p:nvSpPr>
        <p:spPr>
          <a:xfrm>
            <a:off x="424282" y="6166612"/>
            <a:ext cx="1535811" cy="399088"/>
          </a:xfrm>
          <a:prstGeom prst="roundRect">
            <a:avLst/>
          </a:prstGeom>
          <a:solidFill>
            <a:schemeClr val="bg2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AE" b="1" dirty="0">
                <a:solidFill>
                  <a:srgbClr val="C00000"/>
                </a:solidFill>
              </a:rPr>
              <a:t>التساهل</a:t>
            </a:r>
          </a:p>
        </p:txBody>
      </p:sp>
      <p:pic>
        <p:nvPicPr>
          <p:cNvPr id="22" name="Picture 21"/>
          <p:cNvPicPr>
            <a:picLocks noChangeAspect="1"/>
          </p:cNvPicPr>
          <p:nvPr/>
        </p:nvPicPr>
        <p:blipFill rotWithShape="1">
          <a:blip r:embed="rId3"/>
          <a:srcRect l="-1" r="-11230"/>
          <a:stretch/>
        </p:blipFill>
        <p:spPr>
          <a:xfrm>
            <a:off x="2726888" y="7489943"/>
            <a:ext cx="1516238" cy="1023809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pic>
        <p:nvPicPr>
          <p:cNvPr id="23" name="Picture 22"/>
          <p:cNvPicPr>
            <a:picLocks noChangeAspect="1"/>
          </p:cNvPicPr>
          <p:nvPr/>
        </p:nvPicPr>
        <p:blipFill rotWithShape="1">
          <a:blip r:embed="rId4"/>
          <a:srcRect r="-7437"/>
          <a:stretch/>
        </p:blipFill>
        <p:spPr>
          <a:xfrm>
            <a:off x="547078" y="7500564"/>
            <a:ext cx="1290218" cy="101318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pic>
        <p:nvPicPr>
          <p:cNvPr id="24" name="Picture 23"/>
          <p:cNvPicPr>
            <a:picLocks noChangeAspect="1"/>
          </p:cNvPicPr>
          <p:nvPr/>
        </p:nvPicPr>
        <p:blipFill rotWithShape="1">
          <a:blip r:embed="rId5"/>
          <a:srcRect l="-33934" r="-18659"/>
          <a:stretch/>
        </p:blipFill>
        <p:spPr>
          <a:xfrm>
            <a:off x="5157870" y="7500564"/>
            <a:ext cx="1354346" cy="102770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sp>
        <p:nvSpPr>
          <p:cNvPr id="2" name="TextBox 1"/>
          <p:cNvSpPr txBox="1"/>
          <p:nvPr/>
        </p:nvSpPr>
        <p:spPr>
          <a:xfrm>
            <a:off x="5263376" y="8650781"/>
            <a:ext cx="1316242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AE" sz="1200" dirty="0"/>
              <a:t>حمدان أحياناً يصلي وأحياناً يؤخر الصلاة 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2693585" y="8650782"/>
            <a:ext cx="1647678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AE" sz="1200" dirty="0"/>
              <a:t>أحمد صلى الليل كله عندما علم بفضل قيام الليل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410572" y="8650782"/>
            <a:ext cx="1931207" cy="1015663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 rtl="1"/>
            <a:r>
              <a:rPr lang="ar-AE" sz="1200" dirty="0"/>
              <a:t>خالد اعتاد أن ينام مبكراً ليستيقظ في الثلث الأخير ليصلي قيام الليل وإذا كان متعباً صلاها بعد العشاء مباشرة </a:t>
            </a:r>
            <a:r>
              <a:rPr lang="en-US" sz="1200" dirty="0"/>
              <a:t>11</a:t>
            </a:r>
            <a:r>
              <a:rPr lang="ar-AE" sz="1200" dirty="0"/>
              <a:t> ركعة وإذا كان مجهداً صلاها </a:t>
            </a:r>
            <a:r>
              <a:rPr lang="en-US" sz="1200" dirty="0"/>
              <a:t>3 </a:t>
            </a:r>
            <a:r>
              <a:rPr lang="ar-SA" sz="1200" dirty="0"/>
              <a:t> ركعات أو ركعة واحدة .</a:t>
            </a:r>
            <a:endParaRPr lang="ar-AE" sz="1200" dirty="0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78ECC0A7-6A66-4518-959D-8C0C54BF1A33}"/>
              </a:ext>
            </a:extLst>
          </p:cNvPr>
          <p:cNvSpPr/>
          <p:nvPr/>
        </p:nvSpPr>
        <p:spPr>
          <a:xfrm>
            <a:off x="308195" y="5581931"/>
            <a:ext cx="6178466" cy="348951"/>
          </a:xfrm>
          <a:prstGeom prst="rect">
            <a:avLst/>
          </a:prstGeom>
          <a:solidFill>
            <a:srgbClr val="FFFF00"/>
          </a:solidFill>
          <a:ln>
            <a:noFill/>
            <a:prstDash val="lgDash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>
            <a:spAutoFit/>
          </a:bodyPr>
          <a:lstStyle/>
          <a:p>
            <a:pPr algn="r" rtl="1"/>
            <a:r>
              <a:rPr lang="ar-AE" sz="1600" b="1" dirty="0">
                <a:solidFill>
                  <a:srgbClr val="C00000"/>
                </a:solidFill>
              </a:rPr>
              <a:t> 8- صل بين المفهوم والمثال المناسب له فيما يلي :</a:t>
            </a:r>
            <a:endParaRPr lang="ar-AE" sz="1600" dirty="0"/>
          </a:p>
        </p:txBody>
      </p:sp>
      <p:pic>
        <p:nvPicPr>
          <p:cNvPr id="21" name="Picture 5">
            <a:extLst>
              <a:ext uri="{FF2B5EF4-FFF2-40B4-BE49-F238E27FC236}">
                <a16:creationId xmlns:a16="http://schemas.microsoft.com/office/drawing/2014/main" id="{148ABF44-96B4-47D2-9D96-803DA5D3804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20" t="18604" r="6005" b="31396"/>
          <a:stretch/>
        </p:blipFill>
        <p:spPr bwMode="auto">
          <a:xfrm flipH="1">
            <a:off x="480986" y="2920619"/>
            <a:ext cx="648073" cy="3575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0D7C5070-82A6-4C38-8143-AFCA53DDB7F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22803" y="3779407"/>
            <a:ext cx="1164437" cy="591363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47648B27-D486-418E-82CC-6C04617F48A7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63638" y="4635980"/>
            <a:ext cx="1322947" cy="6340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45245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423537E9-0225-44BB-BE1C-9FB74BE7A3A7}"/>
              </a:ext>
            </a:extLst>
          </p:cNvPr>
          <p:cNvSpPr/>
          <p:nvPr/>
        </p:nvSpPr>
        <p:spPr>
          <a:xfrm>
            <a:off x="789709" y="107562"/>
            <a:ext cx="4981770" cy="338554"/>
          </a:xfrm>
          <a:prstGeom prst="rect">
            <a:avLst/>
          </a:prstGeom>
          <a:solidFill>
            <a:srgbClr val="FFFF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>
            <a:spAutoFit/>
          </a:bodyPr>
          <a:lstStyle/>
          <a:p>
            <a:pPr algn="r"/>
            <a:r>
              <a:rPr lang="ar-AE" sz="1600" b="1" dirty="0">
                <a:solidFill>
                  <a:srgbClr val="C00000"/>
                </a:solidFill>
              </a:rPr>
              <a:t>9- ضع إشارة √</a:t>
            </a:r>
            <a:r>
              <a:rPr lang="ar-SA" sz="1600" b="1" dirty="0">
                <a:solidFill>
                  <a:srgbClr val="C00000"/>
                </a:solidFill>
              </a:rPr>
              <a:t> عند ال</a:t>
            </a:r>
            <a:r>
              <a:rPr lang="ar-AE" sz="1600" b="1" dirty="0">
                <a:solidFill>
                  <a:srgbClr val="C00000"/>
                </a:solidFill>
              </a:rPr>
              <a:t>إجابة  الصحيحة  فيما يلي :</a:t>
            </a:r>
          </a:p>
        </p:txBody>
      </p:sp>
      <p:graphicFrame>
        <p:nvGraphicFramePr>
          <p:cNvPr id="4" name="Table 23">
            <a:extLst>
              <a:ext uri="{FF2B5EF4-FFF2-40B4-BE49-F238E27FC236}">
                <a16:creationId xmlns:a16="http://schemas.microsoft.com/office/drawing/2014/main" id="{03FAE945-5FC3-4321-9DBE-27502645D2A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27731089"/>
              </p:ext>
            </p:extLst>
          </p:nvPr>
        </p:nvGraphicFramePr>
        <p:xfrm>
          <a:off x="789709" y="681644"/>
          <a:ext cx="4981770" cy="8778240"/>
        </p:xfrm>
        <a:graphic>
          <a:graphicData uri="http://schemas.openxmlformats.org/drawingml/2006/table">
            <a:tbl>
              <a:tblPr rtl="1" firstRow="1" bandRow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tableStyleId>{5940675A-B579-460E-94D1-54222C63F5DA}</a:tableStyleId>
              </a:tblPr>
              <a:tblGrid>
                <a:gridCol w="3180396">
                  <a:extLst>
                    <a:ext uri="{9D8B030D-6E8A-4147-A177-3AD203B41FA5}">
                      <a16:colId xmlns:a16="http://schemas.microsoft.com/office/drawing/2014/main" val="2140199883"/>
                    </a:ext>
                  </a:extLst>
                </a:gridCol>
                <a:gridCol w="1801374">
                  <a:extLst>
                    <a:ext uri="{9D8B030D-6E8A-4147-A177-3AD203B41FA5}">
                      <a16:colId xmlns:a16="http://schemas.microsoft.com/office/drawing/2014/main" val="279256287"/>
                    </a:ext>
                  </a:extLst>
                </a:gridCol>
              </a:tblGrid>
              <a:tr h="581863">
                <a:tc>
                  <a:txBody>
                    <a:bodyPr/>
                    <a:lstStyle/>
                    <a:p>
                      <a:pPr algn="r" defTabSz="914400" rtl="1">
                        <a:defRPr/>
                      </a:pPr>
                      <a:r>
                        <a:rPr lang="ar-AE" sz="1400"/>
                        <a:t>1- آداء العبادات مثل النبي صلى الله عليه وسلم </a:t>
                      </a:r>
                    </a:p>
                    <a:p>
                      <a:pPr algn="r" defTabSz="914400" rtl="1">
                        <a:defRPr/>
                      </a:pPr>
                      <a:r>
                        <a:rPr lang="ar-AE" sz="1400"/>
                        <a:t>دون زيادة أو نقصان .</a:t>
                      </a:r>
                      <a:endParaRPr lang="ar-AE" sz="1400" dirty="0"/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ar-AE" sz="1400" dirty="0"/>
                        <a:t>□</a:t>
                      </a:r>
                      <a:r>
                        <a:rPr lang="ar-AE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   مفهوم التشدد</a:t>
                      </a:r>
                    </a:p>
                    <a:p>
                      <a:pPr marL="0" marR="0" lvl="0" indent="0" algn="r" defTabSz="6858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AE" sz="1400" dirty="0"/>
                        <a:t>□ </a:t>
                      </a:r>
                      <a:r>
                        <a:rPr lang="ar-AE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  مفهوم الاعتدال</a:t>
                      </a:r>
                      <a:endParaRPr lang="ar-AE" sz="1400" dirty="0"/>
                    </a:p>
                    <a:p>
                      <a:pPr marL="0" marR="0" lvl="0" indent="0" algn="r" defTabSz="6858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AE" sz="1400" dirty="0"/>
                        <a:t>□   </a:t>
                      </a:r>
                      <a:r>
                        <a:rPr lang="ar-AE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مفهوم التساهل</a:t>
                      </a:r>
                      <a:endParaRPr lang="ar-AE" sz="1400" dirty="0"/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94220920"/>
                  </a:ext>
                </a:extLst>
              </a:tr>
              <a:tr h="360421">
                <a:tc>
                  <a:txBody>
                    <a:bodyPr/>
                    <a:lstStyle/>
                    <a:p>
                      <a:pPr marL="0" marR="0" lvl="0" indent="0" algn="r" defTabSz="6858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AE" sz="1400" dirty="0"/>
                        <a:t>2- تجاوز الحد في العبادة زيادة .</a:t>
                      </a: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ar-AE" sz="1400" dirty="0"/>
                        <a:t>□</a:t>
                      </a:r>
                      <a:r>
                        <a:rPr lang="ar-AE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   مفهوم التشدد</a:t>
                      </a:r>
                    </a:p>
                    <a:p>
                      <a:pPr marL="0" marR="0" lvl="0" indent="0" algn="r" defTabSz="6858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AE" sz="1400" dirty="0"/>
                        <a:t>□ </a:t>
                      </a:r>
                      <a:r>
                        <a:rPr lang="ar-AE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  مفهوم الاعتدال</a:t>
                      </a:r>
                      <a:endParaRPr lang="ar-AE" sz="1400" dirty="0"/>
                    </a:p>
                    <a:p>
                      <a:pPr marL="0" marR="0" lvl="0" indent="0" algn="r" defTabSz="6858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AE" sz="1400" dirty="0"/>
                        <a:t>□   </a:t>
                      </a:r>
                      <a:r>
                        <a:rPr lang="ar-AE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مفهوم التساهل</a:t>
                      </a:r>
                      <a:endParaRPr lang="ar-AE" sz="1400" dirty="0"/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75309694"/>
                  </a:ext>
                </a:extLst>
              </a:tr>
              <a:tr h="353274">
                <a:tc>
                  <a:txBody>
                    <a:bodyPr/>
                    <a:lstStyle/>
                    <a:p>
                      <a:pPr marL="0" marR="0" lvl="0" indent="0" algn="r" defTabSz="6858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AE" sz="1400" dirty="0"/>
                        <a:t>3- تجاوز الحد في </a:t>
                      </a:r>
                      <a:r>
                        <a:rPr lang="ar-AE" sz="1400"/>
                        <a:t>العبادة نقصاناً .</a:t>
                      </a:r>
                      <a:endParaRPr lang="ar-AE" sz="1400" dirty="0"/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ar-AE" sz="1400" dirty="0"/>
                        <a:t>□</a:t>
                      </a:r>
                      <a:r>
                        <a:rPr lang="ar-AE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   مفهوم التشدد</a:t>
                      </a:r>
                    </a:p>
                    <a:p>
                      <a:pPr marL="0" marR="0" lvl="0" indent="0" algn="r" defTabSz="6858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AE" sz="1400" dirty="0"/>
                        <a:t>□ </a:t>
                      </a:r>
                      <a:r>
                        <a:rPr lang="ar-AE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  مفهوم الاعتدال</a:t>
                      </a:r>
                      <a:endParaRPr lang="ar-AE" sz="1400" dirty="0"/>
                    </a:p>
                    <a:p>
                      <a:pPr marL="0" marR="0" lvl="0" indent="0" algn="r" defTabSz="6858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AE" sz="1400" dirty="0"/>
                        <a:t>□   </a:t>
                      </a:r>
                      <a:r>
                        <a:rPr lang="ar-AE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مفهوم التساهل</a:t>
                      </a:r>
                      <a:endParaRPr lang="ar-AE" sz="1400" dirty="0"/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72647658"/>
                  </a:ext>
                </a:extLst>
              </a:tr>
              <a:tr h="353274">
                <a:tc>
                  <a:txBody>
                    <a:bodyPr/>
                    <a:lstStyle/>
                    <a:p>
                      <a:pPr marL="0" marR="0" lvl="0" indent="0" algn="r" defTabSz="6858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AE" sz="1400" dirty="0"/>
                        <a:t>4- قيام الليل كاملا</a:t>
                      </a: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ar-AE" sz="1400" dirty="0"/>
                        <a:t>□</a:t>
                      </a:r>
                      <a:r>
                        <a:rPr lang="ar-AE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    مثال على  التشدد</a:t>
                      </a:r>
                    </a:p>
                    <a:p>
                      <a:pPr marL="0" marR="0" lvl="0" indent="0" algn="r" defTabSz="6858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AE" sz="1400" dirty="0"/>
                        <a:t>□   </a:t>
                      </a:r>
                      <a:r>
                        <a:rPr lang="ar-AE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مثال عل  الاعتدال</a:t>
                      </a:r>
                      <a:endParaRPr lang="ar-AE" sz="1400" dirty="0"/>
                    </a:p>
                    <a:p>
                      <a:pPr marL="0" marR="0" lvl="0" indent="0" algn="r" defTabSz="6858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AE" sz="1400" dirty="0"/>
                        <a:t>□   </a:t>
                      </a:r>
                      <a:r>
                        <a:rPr lang="ar-AE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مثال عل  التساهل</a:t>
                      </a:r>
                      <a:endParaRPr lang="ar-AE" sz="1400" dirty="0"/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62167906"/>
                  </a:ext>
                </a:extLst>
              </a:tr>
              <a:tr h="581863">
                <a:tc>
                  <a:txBody>
                    <a:bodyPr/>
                    <a:lstStyle/>
                    <a:p>
                      <a:pPr algn="r" rtl="1"/>
                      <a:r>
                        <a:rPr lang="ar-AE" sz="1400" dirty="0"/>
                        <a:t>5- ترك صيام بعض الأيام من رمضان دون عذر </a:t>
                      </a:r>
                    </a:p>
                    <a:p>
                      <a:pPr algn="r" rtl="1"/>
                      <a:r>
                        <a:rPr lang="ar-AE" sz="1400" dirty="0"/>
                        <a:t>أو عدم قضاء ما عليها من صيام </a:t>
                      </a: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ar-AE" sz="1400" dirty="0"/>
                        <a:t>□</a:t>
                      </a:r>
                      <a:r>
                        <a:rPr lang="ar-AE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    مثال على  التشدد</a:t>
                      </a:r>
                    </a:p>
                    <a:p>
                      <a:pPr marL="0" marR="0" lvl="0" indent="0" algn="r" defTabSz="6858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AE" sz="1400" dirty="0"/>
                        <a:t>□   </a:t>
                      </a:r>
                      <a:r>
                        <a:rPr lang="ar-AE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مثال عل  الاعتدال</a:t>
                      </a:r>
                      <a:endParaRPr lang="ar-AE" sz="1400" dirty="0"/>
                    </a:p>
                    <a:p>
                      <a:pPr marL="0" marR="0" lvl="0" indent="0" algn="r" defTabSz="6858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AE" sz="1400" dirty="0"/>
                        <a:t>□   </a:t>
                      </a:r>
                      <a:r>
                        <a:rPr lang="ar-AE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مثال عل  التساهل</a:t>
                      </a:r>
                      <a:endParaRPr lang="ar-AE" sz="1400" dirty="0"/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4430221"/>
                  </a:ext>
                </a:extLst>
              </a:tr>
              <a:tr h="353274">
                <a:tc>
                  <a:txBody>
                    <a:bodyPr/>
                    <a:lstStyle/>
                    <a:p>
                      <a:pPr marL="0" marR="0" lvl="0" indent="0" algn="r" defTabSz="6858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AE" sz="1400" dirty="0"/>
                        <a:t>6- صيام كل يوم  ( صيام الدّهر )</a:t>
                      </a: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ar-AE" sz="1400" dirty="0"/>
                        <a:t>□</a:t>
                      </a:r>
                      <a:r>
                        <a:rPr lang="ar-AE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    مثال على  التشدد</a:t>
                      </a:r>
                    </a:p>
                    <a:p>
                      <a:pPr marL="0" marR="0" lvl="0" indent="0" algn="r" defTabSz="6858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AE" sz="1400" dirty="0"/>
                        <a:t>□   </a:t>
                      </a:r>
                      <a:r>
                        <a:rPr lang="ar-AE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مثال عل  الاعتدال</a:t>
                      </a:r>
                      <a:endParaRPr lang="ar-AE" sz="1400" dirty="0"/>
                    </a:p>
                    <a:p>
                      <a:pPr marL="0" marR="0" lvl="0" indent="0" algn="r" defTabSz="6858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AE" sz="1400" dirty="0"/>
                        <a:t>□   </a:t>
                      </a:r>
                      <a:r>
                        <a:rPr lang="ar-AE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مثال عل  التساهل</a:t>
                      </a:r>
                      <a:endParaRPr lang="ar-AE" sz="1400" dirty="0"/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95286155"/>
                  </a:ext>
                </a:extLst>
              </a:tr>
              <a:tr h="581863">
                <a:tc>
                  <a:txBody>
                    <a:bodyPr/>
                    <a:lstStyle/>
                    <a:p>
                      <a:pPr marL="0" marR="0" lvl="0" indent="0" algn="r" defTabSz="6858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AE" sz="1400" dirty="0"/>
                        <a:t>7- تأخير الصلوات أو ترك بعضها أوترك السنن مثل السنن الرواتب و صلاة الضحى و صلاة الوتر </a:t>
                      </a: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ar-AE" sz="1400" dirty="0"/>
                        <a:t>□</a:t>
                      </a:r>
                      <a:r>
                        <a:rPr lang="ar-AE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    مثال على  التشدد</a:t>
                      </a:r>
                    </a:p>
                    <a:p>
                      <a:pPr marL="0" marR="0" lvl="0" indent="0" algn="r" defTabSz="6858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AE" sz="1400" dirty="0"/>
                        <a:t>□   </a:t>
                      </a:r>
                      <a:r>
                        <a:rPr lang="ar-AE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مثال عل  الاعتدال</a:t>
                      </a:r>
                      <a:endParaRPr lang="ar-AE" sz="1400" dirty="0"/>
                    </a:p>
                    <a:p>
                      <a:pPr marL="0" marR="0" lvl="0" indent="0" algn="r" defTabSz="6858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AE" sz="1400" dirty="0"/>
                        <a:t>□   </a:t>
                      </a:r>
                      <a:r>
                        <a:rPr lang="ar-AE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مثال عل  التساهل</a:t>
                      </a:r>
                      <a:endParaRPr lang="ar-AE" sz="1400" dirty="0"/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54224244"/>
                  </a:ext>
                </a:extLst>
              </a:tr>
              <a:tr h="353274">
                <a:tc>
                  <a:txBody>
                    <a:bodyPr/>
                    <a:lstStyle/>
                    <a:p>
                      <a:pPr marL="0" marR="0" lvl="0" indent="0" algn="r" defTabSz="6858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AE" sz="1400" dirty="0"/>
                        <a:t>8- صيام الإثنين والخميس وأيام البيض .</a:t>
                      </a: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ar-AE" sz="1400" dirty="0"/>
                        <a:t>□</a:t>
                      </a:r>
                      <a:r>
                        <a:rPr lang="ar-AE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    مثال على  التشدد</a:t>
                      </a:r>
                    </a:p>
                    <a:p>
                      <a:pPr marL="0" marR="0" lvl="0" indent="0" algn="r" defTabSz="6858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AE" sz="1400" dirty="0"/>
                        <a:t>□   </a:t>
                      </a:r>
                      <a:r>
                        <a:rPr lang="ar-AE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مثال عل  الاعتدال</a:t>
                      </a:r>
                      <a:endParaRPr lang="ar-AE" sz="1400" dirty="0"/>
                    </a:p>
                    <a:p>
                      <a:pPr marL="0" marR="0" lvl="0" indent="0" algn="r" defTabSz="6858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AE" sz="1400" dirty="0"/>
                        <a:t>□   </a:t>
                      </a:r>
                      <a:r>
                        <a:rPr lang="ar-AE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مثال عل  التساهل</a:t>
                      </a:r>
                      <a:endParaRPr lang="ar-AE" sz="1400" dirty="0"/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32585314"/>
                  </a:ext>
                </a:extLst>
              </a:tr>
              <a:tr h="353274">
                <a:tc>
                  <a:txBody>
                    <a:bodyPr/>
                    <a:lstStyle/>
                    <a:p>
                      <a:pPr marL="0" marR="0" lvl="0" indent="0" algn="r" defTabSz="6858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AE" sz="1400" dirty="0"/>
                        <a:t>9- أداء الصلوات وسننها  دون زيادة أو نقصان  .</a:t>
                      </a: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ar-AE" sz="1400" dirty="0"/>
                        <a:t>□</a:t>
                      </a:r>
                      <a:r>
                        <a:rPr lang="ar-AE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    مثال على  التشدد</a:t>
                      </a:r>
                    </a:p>
                    <a:p>
                      <a:pPr marL="0" marR="0" lvl="0" indent="0" algn="r" defTabSz="6858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AE" sz="1400" dirty="0"/>
                        <a:t>□   </a:t>
                      </a:r>
                      <a:r>
                        <a:rPr lang="ar-AE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مثال عل  الاعتدال</a:t>
                      </a:r>
                      <a:endParaRPr lang="ar-AE" sz="1400" dirty="0"/>
                    </a:p>
                    <a:p>
                      <a:pPr marL="0" marR="0" lvl="0" indent="0" algn="r" defTabSz="6858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AE" sz="1400" dirty="0"/>
                        <a:t>□   </a:t>
                      </a:r>
                      <a:r>
                        <a:rPr lang="ar-AE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مثال عل  التساهل</a:t>
                      </a:r>
                      <a:endParaRPr lang="ar-AE" sz="1400" dirty="0"/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00056613"/>
                  </a:ext>
                </a:extLst>
              </a:tr>
              <a:tr h="360421">
                <a:tc>
                  <a:txBody>
                    <a:bodyPr/>
                    <a:lstStyle/>
                    <a:p>
                      <a:pPr marL="0" marR="0" lvl="0" indent="0" algn="r" defTabSz="6858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AE" sz="1400" dirty="0"/>
                        <a:t>10- الاستمتاع بالعبادة  والمداومة عليها .</a:t>
                      </a: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ar-AE" sz="1400" dirty="0"/>
                        <a:t>□</a:t>
                      </a:r>
                      <a:r>
                        <a:rPr lang="ar-AE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    من آثار   التشدد</a:t>
                      </a:r>
                    </a:p>
                    <a:p>
                      <a:pPr marL="0" marR="0" lvl="0" indent="0" algn="r" defTabSz="6858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AE" sz="1400" dirty="0"/>
                        <a:t>□ </a:t>
                      </a:r>
                      <a:r>
                        <a:rPr lang="ar-AE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   من آثار  الاعتدال</a:t>
                      </a:r>
                      <a:endParaRPr lang="ar-AE" sz="1400" dirty="0"/>
                    </a:p>
                    <a:p>
                      <a:pPr marL="0" marR="0" lvl="0" indent="0" algn="r" defTabSz="6858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AE" sz="1400" dirty="0"/>
                        <a:t>□   </a:t>
                      </a:r>
                      <a:r>
                        <a:rPr lang="ar-AE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من آثار  التساهل</a:t>
                      </a:r>
                      <a:endParaRPr lang="ar-AE" sz="1400" dirty="0"/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73978390"/>
                  </a:ext>
                </a:extLst>
              </a:tr>
              <a:tr h="360421">
                <a:tc>
                  <a:txBody>
                    <a:bodyPr/>
                    <a:lstStyle/>
                    <a:p>
                      <a:pPr marL="0" marR="0" lvl="0" indent="0" algn="r" defTabSz="6858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AE" sz="1400" dirty="0"/>
                        <a:t>11- الملل وترك العبادة و نفور النّاس من الدّين .</a:t>
                      </a: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ar-AE" sz="1400" dirty="0"/>
                        <a:t>□</a:t>
                      </a:r>
                      <a:r>
                        <a:rPr lang="ar-AE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    من آثار   التشدد</a:t>
                      </a:r>
                    </a:p>
                    <a:p>
                      <a:pPr marL="0" marR="0" lvl="0" indent="0" algn="r" defTabSz="6858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AE" sz="1400" dirty="0"/>
                        <a:t>□   </a:t>
                      </a:r>
                      <a:r>
                        <a:rPr lang="ar-AE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من آثار  الاعتدال</a:t>
                      </a:r>
                      <a:endParaRPr lang="ar-AE" sz="1400" dirty="0"/>
                    </a:p>
                    <a:p>
                      <a:pPr marL="0" marR="0" lvl="0" indent="0" algn="r" defTabSz="6858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AE" sz="1400" dirty="0"/>
                        <a:t>□   </a:t>
                      </a:r>
                      <a:r>
                        <a:rPr lang="ar-AE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من آثار  التساهل</a:t>
                      </a:r>
                      <a:endParaRPr lang="ar-AE" sz="1400" dirty="0"/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75028757"/>
                  </a:ext>
                </a:extLst>
              </a:tr>
              <a:tr h="360421">
                <a:tc>
                  <a:txBody>
                    <a:bodyPr/>
                    <a:lstStyle/>
                    <a:p>
                      <a:pPr marL="0" marR="0" lvl="0" indent="0" algn="r" defTabSz="6858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AE" sz="1400" dirty="0"/>
                        <a:t>12- انتشار المعاصي وضياع الدين .</a:t>
                      </a: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ar-AE" sz="1400" dirty="0"/>
                        <a:t>□</a:t>
                      </a:r>
                      <a:r>
                        <a:rPr lang="ar-AE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    من آثار   التشدد</a:t>
                      </a:r>
                    </a:p>
                    <a:p>
                      <a:pPr marL="0" marR="0" lvl="0" indent="0" algn="r" defTabSz="6858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AE" sz="1400" dirty="0"/>
                        <a:t>□ </a:t>
                      </a:r>
                      <a:r>
                        <a:rPr lang="ar-AE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  من آثار  الاعتدال</a:t>
                      </a:r>
                      <a:endParaRPr lang="ar-AE" sz="1400" dirty="0"/>
                    </a:p>
                    <a:p>
                      <a:pPr marL="0" marR="0" lvl="0" indent="0" algn="r" defTabSz="6858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AE" sz="1400" dirty="0"/>
                        <a:t>□ </a:t>
                      </a:r>
                      <a:r>
                        <a:rPr lang="ar-AE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  من آثار  التساهل</a:t>
                      </a:r>
                      <a:endParaRPr lang="ar-AE" sz="1400" dirty="0"/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8513042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9625393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1081</TotalTime>
  <Words>468</Words>
  <Application>Microsoft Office PowerPoint</Application>
  <PresentationFormat>A4 Paper (210x297 mm)</PresentationFormat>
  <Paragraphs>76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STZhongsong</vt:lpstr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Laila Al Maari</dc:creator>
  <cp:lastModifiedBy>Laila Al Maari</cp:lastModifiedBy>
  <cp:revision>12</cp:revision>
  <dcterms:created xsi:type="dcterms:W3CDTF">2021-02-05T19:24:11Z</dcterms:created>
  <dcterms:modified xsi:type="dcterms:W3CDTF">2021-02-06T18:28:59Z</dcterms:modified>
</cp:coreProperties>
</file>